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71" d="100"/>
          <a:sy n="171" d="100"/>
        </p:scale>
        <p:origin x="4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833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355800" y="1802850"/>
            <a:ext cx="5640300" cy="58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2016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Обзор эволюции процессоров: от ламповых монстров до современных цифровых сердец
</a:t>
            </a:r>
            <a:endParaRPr lang="en-US" sz="2016" dirty="0"/>
          </a:p>
        </p:txBody>
      </p:sp>
      <p:sp>
        <p:nvSpPr>
          <p:cNvPr id="4" name="Text 1"/>
          <p:cNvSpPr txBox="1"/>
          <p:nvPr/>
        </p:nvSpPr>
        <p:spPr>
          <a:xfrm>
            <a:off x="355800" y="4658850"/>
            <a:ext cx="5329500" cy="196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100" dirty="0"/>
          </a:p>
        </p:txBody>
      </p:sp>
      <p:sp>
        <p:nvSpPr>
          <p:cNvPr id="5" name="Text 2"/>
          <p:cNvSpPr txBox="1"/>
          <p:nvPr/>
        </p:nvSpPr>
        <p:spPr>
          <a:xfrm>
            <a:off x="355800" y="2979300"/>
            <a:ext cx="5042100" cy="109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История процессоров — путь от громоздких ламп до компактных и мощных цифровых систем.
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355800" y="1383100"/>
            <a:ext cx="5446200" cy="1570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3681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 ГГц
</a:t>
            </a:r>
            <a:r>
              <a:rPr lang="en-US" sz="2034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стал критической точкой, после которой дальнейшее увеличение частоты оказалось невозможным из-за теплового перегрева.
</a:t>
            </a:r>
            <a:endParaRPr lang="en-US" sz="3681" dirty="0"/>
          </a:p>
        </p:txBody>
      </p:sp>
      <p:sp>
        <p:nvSpPr>
          <p:cNvPr id="5" name="Text 1"/>
          <p:cNvSpPr txBox="1"/>
          <p:nvPr/>
        </p:nvSpPr>
        <p:spPr>
          <a:xfrm>
            <a:off x="355800" y="3364901"/>
            <a:ext cx="5201400" cy="731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Повышение тактовой частоты выше 3 ГГц привело к значительным тепловым проблемам, тормозившим развитие одноядерных процессоров.
</a:t>
            </a:r>
            <a:endParaRPr lang="en-US" sz="1200" dirty="0"/>
          </a:p>
        </p:txBody>
      </p:sp>
      <p:sp>
        <p:nvSpPr>
          <p:cNvPr id="6" name="Text 2"/>
          <p:cNvSpPr txBox="1"/>
          <p:nvPr/>
        </p:nvSpPr>
        <p:spPr>
          <a:xfrm>
            <a:off x="8385900" y="4651975"/>
            <a:ext cx="402000" cy="27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15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</a:t>
            </a:r>
            <a:endParaRPr lang="en-US" sz="1000" dirty="0"/>
          </a:p>
        </p:txBody>
      </p:sp>
      <p:sp>
        <p:nvSpPr>
          <p:cNvPr id="7" name="Text 3"/>
          <p:cNvSpPr txBox="1"/>
          <p:nvPr/>
        </p:nvSpPr>
        <p:spPr>
          <a:xfrm>
            <a:off x="355800" y="3997100"/>
            <a:ext cx="4102200" cy="339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900" i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Исследования в области микроэлектроники и термодинамики процессоров
</a:t>
            </a:r>
            <a:endParaRPr lang="en-US"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502" y="1106850"/>
            <a:ext cx="3257096" cy="36018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 0"/>
          <p:cNvSpPr txBox="1"/>
          <p:nvPr/>
        </p:nvSpPr>
        <p:spPr>
          <a:xfrm>
            <a:off x="8385900" y="4651975"/>
            <a:ext cx="402000" cy="27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150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11</a:t>
            </a:r>
            <a:endParaRPr lang="en-US" sz="1000" dirty="0"/>
          </a:p>
        </p:txBody>
      </p:sp>
      <p:sp>
        <p:nvSpPr>
          <p:cNvPr id="7" name="Text 1"/>
          <p:cNvSpPr txBox="1"/>
          <p:nvPr/>
        </p:nvSpPr>
        <p:spPr>
          <a:xfrm>
            <a:off x="544450" y="2290238"/>
            <a:ext cx="2219400" cy="185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Многоядерные процессоры содержат несколько вычислительных ядер на одном кремниевом кристалле. Такая архитектура позволяет выполнять множество задач одновременно, повышая общую вычислительную производительность.
</a:t>
            </a:r>
            <a:endParaRPr lang="en-US" sz="1200" dirty="0"/>
          </a:p>
        </p:txBody>
      </p:sp>
      <p:sp>
        <p:nvSpPr>
          <p:cNvPr id="8" name="Text 2"/>
          <p:cNvSpPr txBox="1"/>
          <p:nvPr/>
        </p:nvSpPr>
        <p:spPr>
          <a:xfrm>
            <a:off x="6346850" y="2290175"/>
            <a:ext cx="2219400" cy="185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 начале 2000-х многоядерные решения стали массовыми: ПК, серверы и мобильные устройства получили возможность параллельной обработки данных, что значительно улучшило скорость и энергоэффективность работы.
</a:t>
            </a:r>
            <a:endParaRPr lang="en-US" sz="1200" dirty="0"/>
          </a:p>
        </p:txBody>
      </p:sp>
      <p:sp>
        <p:nvSpPr>
          <p:cNvPr id="9" name="Text 3"/>
          <p:cNvSpPr txBox="1"/>
          <p:nvPr/>
        </p:nvSpPr>
        <p:spPr>
          <a:xfrm>
            <a:off x="355800" y="445025"/>
            <a:ext cx="6934200" cy="47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1899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Многоядерность: новое направление развития процессоров
</a:t>
            </a:r>
            <a:endParaRPr lang="en-US" sz="1899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12" y="1532833"/>
            <a:ext cx="280875" cy="449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63" y="2415515"/>
            <a:ext cx="505575" cy="449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50" y="3297168"/>
            <a:ext cx="449400" cy="449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750" y="4178821"/>
            <a:ext cx="449400" cy="449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0"/>
          <p:cNvSpPr txBox="1"/>
          <p:nvPr/>
        </p:nvSpPr>
        <p:spPr>
          <a:xfrm>
            <a:off x="355800" y="578525"/>
            <a:ext cx="6934200" cy="5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1716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Процессоры в современной жизни: от смартфонов до умных домов
</a:t>
            </a:r>
            <a:endParaRPr lang="en-US" sz="1716" dirty="0"/>
          </a:p>
        </p:txBody>
      </p:sp>
      <p:sp>
        <p:nvSpPr>
          <p:cNvPr id="9" name="Text 1"/>
          <p:cNvSpPr txBox="1"/>
          <p:nvPr/>
        </p:nvSpPr>
        <p:spPr>
          <a:xfrm>
            <a:off x="8385900" y="4651975"/>
            <a:ext cx="402000" cy="27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15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12</a:t>
            </a:r>
            <a:endParaRPr lang="en-US" sz="1000" dirty="0"/>
          </a:p>
        </p:txBody>
      </p:sp>
      <p:sp>
        <p:nvSpPr>
          <p:cNvPr id="10" name="Text 2"/>
          <p:cNvSpPr txBox="1"/>
          <p:nvPr/>
        </p:nvSpPr>
        <p:spPr>
          <a:xfrm>
            <a:off x="1284000" y="1781933"/>
            <a:ext cx="5797800" cy="32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56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Современные мобильные устройства оснащаются многоядерными процессорами, такими как Apple A-series и Qualcomm Snapdragon, обеспечивая высокую производительность и экономию энергии.
</a:t>
            </a:r>
            <a:endParaRPr lang="en-US" sz="956" dirty="0"/>
          </a:p>
        </p:txBody>
      </p:sp>
      <p:sp>
        <p:nvSpPr>
          <p:cNvPr id="11" name="Text 3"/>
          <p:cNvSpPr txBox="1"/>
          <p:nvPr/>
        </p:nvSpPr>
        <p:spPr>
          <a:xfrm>
            <a:off x="1284000" y="1473962"/>
            <a:ext cx="5797800" cy="275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Смартфоны
</a:t>
            </a:r>
            <a:endParaRPr lang="en-US" sz="1600" dirty="0"/>
          </a:p>
        </p:txBody>
      </p:sp>
      <p:sp>
        <p:nvSpPr>
          <p:cNvPr id="12" name="Text 4"/>
          <p:cNvSpPr txBox="1"/>
          <p:nvPr/>
        </p:nvSpPr>
        <p:spPr>
          <a:xfrm>
            <a:off x="1284000" y="2664615"/>
            <a:ext cx="5797800" cy="32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24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 бытовой технике и системах домашней автоматизации используются встроенные процессоры, управляющие освещением, климатом и безопасностью, обеспечивая удобство и энергоэффективность.
</a:t>
            </a:r>
            <a:endParaRPr lang="en-US" sz="924" dirty="0"/>
          </a:p>
        </p:txBody>
      </p:sp>
      <p:sp>
        <p:nvSpPr>
          <p:cNvPr id="13" name="Text 5"/>
          <p:cNvSpPr txBox="1"/>
          <p:nvPr/>
        </p:nvSpPr>
        <p:spPr>
          <a:xfrm>
            <a:off x="1284000" y="2356644"/>
            <a:ext cx="5797800" cy="275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Умные дома
</a:t>
            </a:r>
            <a:endParaRPr lang="en-US" sz="1600" dirty="0"/>
          </a:p>
        </p:txBody>
      </p:sp>
      <p:sp>
        <p:nvSpPr>
          <p:cNvPr id="14" name="Text 6"/>
          <p:cNvSpPr txBox="1"/>
          <p:nvPr/>
        </p:nvSpPr>
        <p:spPr>
          <a:xfrm>
            <a:off x="1284000" y="3546268"/>
            <a:ext cx="5797800" cy="32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Современные автомобили имеют до сотни процессоров, контролирующих двигатели, системы безопасности, навигацию и мультимедиа для повышения комфорта и безопасности движения.
</a:t>
            </a:r>
            <a:endParaRPr lang="en-US" sz="1000" dirty="0"/>
          </a:p>
        </p:txBody>
      </p:sp>
      <p:sp>
        <p:nvSpPr>
          <p:cNvPr id="15" name="Text 7"/>
          <p:cNvSpPr txBox="1"/>
          <p:nvPr/>
        </p:nvSpPr>
        <p:spPr>
          <a:xfrm>
            <a:off x="1284000" y="3238297"/>
            <a:ext cx="5797800" cy="275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Автомобили
</a:t>
            </a:r>
            <a:endParaRPr lang="en-US" sz="1600" dirty="0"/>
          </a:p>
        </p:txBody>
      </p:sp>
      <p:sp>
        <p:nvSpPr>
          <p:cNvPr id="16" name="Text 8"/>
          <p:cNvSpPr txBox="1"/>
          <p:nvPr/>
        </p:nvSpPr>
        <p:spPr>
          <a:xfrm>
            <a:off x="1284000" y="4427921"/>
            <a:ext cx="5797800" cy="32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2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Центры обработки данных оснащены множеством мощных процессоров, поддерживающих облачные сервисы, потоковое видео и хранение больших массивов информации с высокой отказоустойчивостью.
</a:t>
            </a:r>
            <a:endParaRPr lang="en-US" sz="920" dirty="0"/>
          </a:p>
        </p:txBody>
      </p:sp>
      <p:sp>
        <p:nvSpPr>
          <p:cNvPr id="17" name="Text 9"/>
          <p:cNvSpPr txBox="1"/>
          <p:nvPr/>
        </p:nvSpPr>
        <p:spPr>
          <a:xfrm>
            <a:off x="1284000" y="4119950"/>
            <a:ext cx="5797800" cy="275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Серверные фермы
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100" y="1401635"/>
            <a:ext cx="4792800" cy="275848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791500" y="1761049"/>
            <a:ext cx="2877900" cy="117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Многоядерные процессоры прочно вошли не только в персональные устройства, но и в системы с разнообразными техническими требованиями и объёмами обработки данных.
</a:t>
            </a:r>
            <a:endParaRPr lang="en-US" sz="1200" dirty="0"/>
          </a:p>
        </p:txBody>
      </p:sp>
      <p:sp>
        <p:nvSpPr>
          <p:cNvPr id="6" name="Text 1"/>
          <p:cNvSpPr txBox="1"/>
          <p:nvPr/>
        </p:nvSpPr>
        <p:spPr>
          <a:xfrm>
            <a:off x="355800" y="578525"/>
            <a:ext cx="8432100" cy="5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2051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Распределение процессорных ядер по типам устройств в 2020 году
</a:t>
            </a:r>
            <a:endParaRPr lang="en-US" sz="2051" dirty="0"/>
          </a:p>
        </p:txBody>
      </p:sp>
      <p:sp>
        <p:nvSpPr>
          <p:cNvPr id="7" name="Text 2"/>
          <p:cNvSpPr txBox="1"/>
          <p:nvPr/>
        </p:nvSpPr>
        <p:spPr>
          <a:xfrm>
            <a:off x="791500" y="3346249"/>
            <a:ext cx="2877900" cy="117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Высокая доля многоядерных CPU в смартфонах и ПК подтверждает тенденцию к повсеместному применению параллельных вычислений для повышения эффективности.
</a:t>
            </a:r>
            <a:endParaRPr lang="en-US" sz="1200" dirty="0"/>
          </a:p>
        </p:txBody>
      </p:sp>
      <p:sp>
        <p:nvSpPr>
          <p:cNvPr id="8" name="Text 3"/>
          <p:cNvSpPr txBox="1"/>
          <p:nvPr/>
        </p:nvSpPr>
        <p:spPr>
          <a:xfrm>
            <a:off x="8385900" y="4651975"/>
            <a:ext cx="402000" cy="27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15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13</a:t>
            </a:r>
            <a:endParaRPr lang="en-US" sz="1000" dirty="0"/>
          </a:p>
        </p:txBody>
      </p:sp>
      <p:sp>
        <p:nvSpPr>
          <p:cNvPr id="9" name="Text 4"/>
          <p:cNvSpPr txBox="1"/>
          <p:nvPr/>
        </p:nvSpPr>
        <p:spPr>
          <a:xfrm>
            <a:off x="355800" y="4565575"/>
            <a:ext cx="4102200" cy="339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900" i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Отчёты индустриальных аналитиков, 2021
</a:t>
            </a:r>
            <a:endParaRPr lang="en-US" sz="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8385900" y="4651975"/>
            <a:ext cx="402000" cy="27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15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14</a:t>
            </a:r>
            <a:endParaRPr lang="en-US" sz="1000" dirty="0"/>
          </a:p>
        </p:txBody>
      </p:sp>
      <p:sp>
        <p:nvSpPr>
          <p:cNvPr id="6" name="Text 1"/>
          <p:cNvSpPr txBox="1"/>
          <p:nvPr/>
        </p:nvSpPr>
        <p:spPr>
          <a:xfrm>
            <a:off x="3447851" y="1088883"/>
            <a:ext cx="4645200" cy="9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Квантовые процессоры используют кубиты, предлагая вычислительные возможности, недостижимые классическими системами, особенно для задач криптографии и моделирования сложных физических процессов.
</a:t>
            </a:r>
            <a:endParaRPr lang="en-US" sz="1200" dirty="0"/>
          </a:p>
        </p:txBody>
      </p:sp>
      <p:sp>
        <p:nvSpPr>
          <p:cNvPr id="7" name="Text 2"/>
          <p:cNvSpPr txBox="1"/>
          <p:nvPr/>
        </p:nvSpPr>
        <p:spPr>
          <a:xfrm>
            <a:off x="3434775" y="2361774"/>
            <a:ext cx="4645200" cy="9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Нейроморфные чипы воспроизводят нейронные сети живого мозга, позволяя реализовывать эффективное обучение и обработку информации для развития искусственного интеллекта и автономных систем.
</a:t>
            </a:r>
            <a:endParaRPr lang="en-US" sz="1200" dirty="0"/>
          </a:p>
        </p:txBody>
      </p:sp>
      <p:sp>
        <p:nvSpPr>
          <p:cNvPr id="8" name="Text 3"/>
          <p:cNvSpPr txBox="1"/>
          <p:nvPr/>
        </p:nvSpPr>
        <p:spPr>
          <a:xfrm>
            <a:off x="3434776" y="3637633"/>
            <a:ext cx="4645200" cy="9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Специализированные интегральные схемы (ASIC) оптимизированы под конкретные задачи, такие как майнинг криптовалют или ускоренное выполнение нейросетевых алгоритмов, обеспечивая высочайшую производительность и энергоэффективность.
</a:t>
            </a:r>
            <a:endParaRPr lang="en-US" sz="1200" dirty="0"/>
          </a:p>
        </p:txBody>
      </p:sp>
      <p:sp>
        <p:nvSpPr>
          <p:cNvPr id="9" name="Text 4"/>
          <p:cNvSpPr txBox="1"/>
          <p:nvPr/>
        </p:nvSpPr>
        <p:spPr>
          <a:xfrm>
            <a:off x="355800" y="445025"/>
            <a:ext cx="6942600" cy="47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161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Будущее процессоров: квантовые, нейроморфные и специализированные чипы
</a:t>
            </a:r>
            <a:endParaRPr lang="en-US" sz="1613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415" y="0"/>
            <a:ext cx="4480471" cy="5143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355800" y="477275"/>
            <a:ext cx="3964200" cy="7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Заключение 
</a:t>
            </a:r>
            <a:endParaRPr lang="en-US" sz="2200" dirty="0"/>
          </a:p>
        </p:txBody>
      </p:sp>
      <p:sp>
        <p:nvSpPr>
          <p:cNvPr id="6" name="Text 1"/>
          <p:cNvSpPr txBox="1"/>
          <p:nvPr/>
        </p:nvSpPr>
        <p:spPr>
          <a:xfrm>
            <a:off x="8385900" y="4651975"/>
            <a:ext cx="402000" cy="27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15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16</a:t>
            </a:r>
            <a:endParaRPr lang="en-US" sz="1000" dirty="0"/>
          </a:p>
        </p:txBody>
      </p:sp>
      <p:sp>
        <p:nvSpPr>
          <p:cNvPr id="7" name="Text 2"/>
          <p:cNvSpPr txBox="1"/>
          <p:nvPr/>
        </p:nvSpPr>
        <p:spPr>
          <a:xfrm>
            <a:off x="810625" y="1622571"/>
            <a:ext cx="3509400" cy="13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История процессоров — это путь от громоздких электронных ламп к мощным многоядерным устройствам, встраиваемым во все сферы жизни, от смартфонов до автомобилей и облачных сервисов.
</a:t>
            </a:r>
            <a:endParaRPr lang="en-US" sz="1200" dirty="0"/>
          </a:p>
        </p:txBody>
      </p:sp>
      <p:sp>
        <p:nvSpPr>
          <p:cNvPr id="8" name="Text 3"/>
          <p:cNvSpPr txBox="1"/>
          <p:nvPr/>
        </p:nvSpPr>
        <p:spPr>
          <a:xfrm>
            <a:off x="810625" y="3195496"/>
            <a:ext cx="3509400" cy="13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Современные технологии продолжают развиваться, постепенно переходя к квантовым и нейроморфным чипам, что открывает новые горизонты вычислительной техники. Спасибо за внимание.
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900" y="967150"/>
            <a:ext cx="3273400" cy="3276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8385900" y="4651975"/>
            <a:ext cx="402000" cy="27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150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000" dirty="0"/>
          </a:p>
        </p:txBody>
      </p:sp>
      <p:sp>
        <p:nvSpPr>
          <p:cNvPr id="5" name="Text 1"/>
          <p:cNvSpPr txBox="1"/>
          <p:nvPr/>
        </p:nvSpPr>
        <p:spPr>
          <a:xfrm>
            <a:off x="355800" y="1588705"/>
            <a:ext cx="4555200" cy="58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1492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Контекст развития процессоров: технологический и социальный фон 1940-х – 1950-х
</a:t>
            </a:r>
            <a:endParaRPr lang="en-US" sz="1492" dirty="0"/>
          </a:p>
        </p:txBody>
      </p:sp>
      <p:sp>
        <p:nvSpPr>
          <p:cNvPr id="6" name="Text 2"/>
          <p:cNvSpPr txBox="1"/>
          <p:nvPr/>
        </p:nvSpPr>
        <p:spPr>
          <a:xfrm>
            <a:off x="355800" y="2531185"/>
            <a:ext cx="4555200" cy="99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Ведущие компьютеры 1940-х были построены на электронных лампах, занимали огромные помещения и потребляли значительную электроэнергию. Первый массовый компьютер ENIAC весил 30 тонн и выполнял 5000 операций в секунду, обеспечивая военные и научные нужды при ограниченной надежности.
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415" y="0"/>
            <a:ext cx="4480471" cy="5143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355800" y="477275"/>
            <a:ext cx="3964200" cy="7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1717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Электронные лампы: основы вычислительной техники первых поколений
</a:t>
            </a:r>
            <a:endParaRPr lang="en-US" sz="1717" dirty="0"/>
          </a:p>
        </p:txBody>
      </p:sp>
      <p:sp>
        <p:nvSpPr>
          <p:cNvPr id="6" name="Text 1"/>
          <p:cNvSpPr txBox="1"/>
          <p:nvPr/>
        </p:nvSpPr>
        <p:spPr>
          <a:xfrm>
            <a:off x="8385900" y="4651975"/>
            <a:ext cx="402000" cy="27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15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000" dirty="0"/>
          </a:p>
        </p:txBody>
      </p:sp>
      <p:sp>
        <p:nvSpPr>
          <p:cNvPr id="7" name="Text 2"/>
          <p:cNvSpPr txBox="1"/>
          <p:nvPr/>
        </p:nvSpPr>
        <p:spPr>
          <a:xfrm>
            <a:off x="810625" y="1622571"/>
            <a:ext cx="3509400" cy="13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Электронные лампы служили ключевыми переключателями первых вычислительных машин, обеспечивая работу базовых логических элементов. Они отличались большим размером и низкой отказоустойчивостью, что усложняло эксплуатацию и техническое обслуживание.
</a:t>
            </a:r>
            <a:endParaRPr lang="en-US" sz="1200" dirty="0"/>
          </a:p>
        </p:txBody>
      </p:sp>
      <p:sp>
        <p:nvSpPr>
          <p:cNvPr id="8" name="Text 3"/>
          <p:cNvSpPr txBox="1"/>
          <p:nvPr/>
        </p:nvSpPr>
        <p:spPr>
          <a:xfrm>
            <a:off x="810625" y="3195496"/>
            <a:ext cx="3509400" cy="13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Высокое энергопотребление и значительный тепловой выброс ограничивали масштабы использования ламповых процессоров, затрудняя повышение производительности и надежности вычислительной техники.
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50" y="1532833"/>
            <a:ext cx="449400" cy="449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837" y="2415515"/>
            <a:ext cx="393225" cy="449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850" y="3317388"/>
            <a:ext cx="511200" cy="40896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850" y="4199041"/>
            <a:ext cx="511200" cy="408960"/>
          </a:xfrm>
          <a:prstGeom prst="rect">
            <a:avLst/>
          </a:prstGeom>
        </p:spPr>
      </p:pic>
      <p:sp>
        <p:nvSpPr>
          <p:cNvPr id="8" name="Text 0"/>
          <p:cNvSpPr txBox="1"/>
          <p:nvPr/>
        </p:nvSpPr>
        <p:spPr>
          <a:xfrm>
            <a:off x="355800" y="578525"/>
            <a:ext cx="6934200" cy="5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184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Транзистор: революция в миниатюризации и энергоэффективности
</a:t>
            </a:r>
            <a:endParaRPr lang="en-US" sz="1841" dirty="0"/>
          </a:p>
        </p:txBody>
      </p:sp>
      <p:sp>
        <p:nvSpPr>
          <p:cNvPr id="9" name="Text 1"/>
          <p:cNvSpPr txBox="1"/>
          <p:nvPr/>
        </p:nvSpPr>
        <p:spPr>
          <a:xfrm>
            <a:off x="8385900" y="4651975"/>
            <a:ext cx="402000" cy="27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150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000" dirty="0"/>
          </a:p>
        </p:txBody>
      </p:sp>
      <p:sp>
        <p:nvSpPr>
          <p:cNvPr id="10" name="Text 2"/>
          <p:cNvSpPr txBox="1"/>
          <p:nvPr/>
        </p:nvSpPr>
        <p:spPr>
          <a:xfrm>
            <a:off x="1284000" y="1781933"/>
            <a:ext cx="5797800" cy="32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Транзисторы существенно уменьшили размеры электронных компонентов, что позволило создавать компактные и мобильные устройства без потери производительности.
</a:t>
            </a:r>
            <a:endParaRPr lang="en-US" sz="1000" dirty="0"/>
          </a:p>
        </p:txBody>
      </p:sp>
      <p:sp>
        <p:nvSpPr>
          <p:cNvPr id="11" name="Text 3"/>
          <p:cNvSpPr txBox="1"/>
          <p:nvPr/>
        </p:nvSpPr>
        <p:spPr>
          <a:xfrm>
            <a:off x="1284000" y="1473962"/>
            <a:ext cx="5797800" cy="275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Миниатюризация
</a:t>
            </a:r>
            <a:endParaRPr lang="en-US" sz="1600" dirty="0"/>
          </a:p>
        </p:txBody>
      </p:sp>
      <p:sp>
        <p:nvSpPr>
          <p:cNvPr id="12" name="Text 4"/>
          <p:cNvSpPr txBox="1"/>
          <p:nvPr/>
        </p:nvSpPr>
        <p:spPr>
          <a:xfrm>
            <a:off x="1284000" y="2664615"/>
            <a:ext cx="5797800" cy="32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Использование транзисторов снизило энергопотребление по сравнению с лампами, что улучшило автономность и уменьшило тепловыделение систем.
</a:t>
            </a:r>
            <a:endParaRPr lang="en-US" sz="1000" dirty="0"/>
          </a:p>
        </p:txBody>
      </p:sp>
      <p:sp>
        <p:nvSpPr>
          <p:cNvPr id="13" name="Text 5"/>
          <p:cNvSpPr txBox="1"/>
          <p:nvPr/>
        </p:nvSpPr>
        <p:spPr>
          <a:xfrm>
            <a:off x="1284000" y="2356644"/>
            <a:ext cx="5797800" cy="275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Энергоэффективность
</a:t>
            </a:r>
            <a:endParaRPr lang="en-US" sz="1600" dirty="0"/>
          </a:p>
        </p:txBody>
      </p:sp>
      <p:sp>
        <p:nvSpPr>
          <p:cNvPr id="14" name="Text 6"/>
          <p:cNvSpPr txBox="1"/>
          <p:nvPr/>
        </p:nvSpPr>
        <p:spPr>
          <a:xfrm>
            <a:off x="1284000" y="3546268"/>
            <a:ext cx="5797800" cy="32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Транзисторы имеют длительный срок службы и значительно реже выходят из строя, повышая стабильность эксплуатации вычислительной техники.
</a:t>
            </a:r>
            <a:endParaRPr lang="en-US" sz="1000" dirty="0"/>
          </a:p>
        </p:txBody>
      </p:sp>
      <p:sp>
        <p:nvSpPr>
          <p:cNvPr id="15" name="Text 7"/>
          <p:cNvSpPr txBox="1"/>
          <p:nvPr/>
        </p:nvSpPr>
        <p:spPr>
          <a:xfrm>
            <a:off x="1284000" y="3238297"/>
            <a:ext cx="5797800" cy="275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Повышенная надежность
</a:t>
            </a:r>
            <a:endParaRPr lang="en-US" sz="1600" dirty="0"/>
          </a:p>
        </p:txBody>
      </p:sp>
      <p:sp>
        <p:nvSpPr>
          <p:cNvPr id="16" name="Text 8"/>
          <p:cNvSpPr txBox="1"/>
          <p:nvPr/>
        </p:nvSpPr>
        <p:spPr>
          <a:xfrm>
            <a:off x="1284000" y="4427921"/>
            <a:ext cx="5797800" cy="32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Транзисторы стали фундаментом для создания интегральных схем, объединяющих множество элементов на одном кристалле, что открыло путь к массовому производству.
</a:t>
            </a:r>
            <a:endParaRPr lang="en-US" sz="1000" dirty="0"/>
          </a:p>
        </p:txBody>
      </p:sp>
      <p:sp>
        <p:nvSpPr>
          <p:cNvPr id="17" name="Text 9"/>
          <p:cNvSpPr txBox="1"/>
          <p:nvPr/>
        </p:nvSpPr>
        <p:spPr>
          <a:xfrm>
            <a:off x="1284000" y="4119950"/>
            <a:ext cx="5797800" cy="275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Основа интегральных схем
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67" y="1242175"/>
            <a:ext cx="2960266" cy="34098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8385900" y="4651975"/>
            <a:ext cx="402000" cy="27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150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1000" dirty="0"/>
          </a:p>
        </p:txBody>
      </p:sp>
      <p:sp>
        <p:nvSpPr>
          <p:cNvPr id="6" name="Text 1"/>
          <p:cNvSpPr txBox="1"/>
          <p:nvPr/>
        </p:nvSpPr>
        <p:spPr>
          <a:xfrm>
            <a:off x="355800" y="578525"/>
            <a:ext cx="6960900" cy="5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1716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Интегральные схемы: рождение микросхем и первый шаг к массовому производству
</a:t>
            </a:r>
            <a:endParaRPr lang="en-US" sz="1716" dirty="0"/>
          </a:p>
        </p:txBody>
      </p:sp>
      <p:sp>
        <p:nvSpPr>
          <p:cNvPr id="7" name="Text 2"/>
          <p:cNvSpPr txBox="1"/>
          <p:nvPr/>
        </p:nvSpPr>
        <p:spPr>
          <a:xfrm>
            <a:off x="544450" y="1630022"/>
            <a:ext cx="5096700" cy="114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Разработка интегральных схем
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Джек Килби и Роберт Нойс разработали концепцию интегральных схем, объединив множество транзисторов на одной кремниевой подложке. Эта технология позволила создавать миниатюрные и сложные электронные модули.
</a:t>
            </a:r>
            <a:endParaRPr lang="en-US" sz="1800" dirty="0"/>
          </a:p>
        </p:txBody>
      </p:sp>
      <p:sp>
        <p:nvSpPr>
          <p:cNvPr id="8" name="Text 3"/>
          <p:cNvSpPr txBox="1"/>
          <p:nvPr/>
        </p:nvSpPr>
        <p:spPr>
          <a:xfrm>
            <a:off x="542600" y="3121734"/>
            <a:ext cx="5096700" cy="114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Влияние на индустрию
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Появление микросхем значительно снизило производственные издержки, увеличило надежность и открыло доступ к электронике широким массам, ускорив развитие вычислительной техники и цифровой индустрии.
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355800" y="445025"/>
            <a:ext cx="5898000" cy="5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1716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Микропроцессоры: начало персональной компьютерной революции
</a:t>
            </a:r>
            <a:endParaRPr lang="en-US" sz="1716" dirty="0"/>
          </a:p>
        </p:txBody>
      </p:sp>
      <p:sp>
        <p:nvSpPr>
          <p:cNvPr id="8" name="Text 1"/>
          <p:cNvSpPr txBox="1"/>
          <p:nvPr/>
        </p:nvSpPr>
        <p:spPr>
          <a:xfrm>
            <a:off x="8385900" y="4651975"/>
            <a:ext cx="402000" cy="27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150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</a:t>
            </a:r>
            <a:endParaRPr lang="en-US" sz="1000" dirty="0"/>
          </a:p>
        </p:txBody>
      </p:sp>
      <p:sp>
        <p:nvSpPr>
          <p:cNvPr id="9" name="Text 2"/>
          <p:cNvSpPr txBox="1"/>
          <p:nvPr/>
        </p:nvSpPr>
        <p:spPr>
          <a:xfrm>
            <a:off x="560823" y="2574600"/>
            <a:ext cx="1843200" cy="13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1971 – Intel 4004
</a:t>
            </a:r>
            <a:r>
              <a:rPr lang="en-US" sz="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Первый массовый микропроцессор с 4-битной архитектурой, заложивший основы программируемых вычислительных машин для широкой аудитории.
</a:t>
            </a:r>
            <a:endParaRPr lang="en-US" sz="1400" dirty="0"/>
          </a:p>
        </p:txBody>
      </p:sp>
      <p:sp>
        <p:nvSpPr>
          <p:cNvPr id="10" name="Text 3"/>
          <p:cNvSpPr txBox="1"/>
          <p:nvPr/>
        </p:nvSpPr>
        <p:spPr>
          <a:xfrm>
            <a:off x="2652964" y="1967125"/>
            <a:ext cx="1843200" cy="13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1978 – Intel 8086
</a:t>
            </a:r>
            <a:r>
              <a:rPr lang="en-US" sz="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Выпущен 16-битный процессор, ставший базой для персональных компьютеров IBM и стандартом архитектуры x86.
</a:t>
            </a:r>
            <a:endParaRPr lang="en-US" sz="1400" dirty="0"/>
          </a:p>
        </p:txBody>
      </p:sp>
      <p:sp>
        <p:nvSpPr>
          <p:cNvPr id="11" name="Text 4"/>
          <p:cNvSpPr txBox="1"/>
          <p:nvPr/>
        </p:nvSpPr>
        <p:spPr>
          <a:xfrm>
            <a:off x="4745125" y="1445550"/>
            <a:ext cx="1843200" cy="13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1982 – Intel 80286
</a:t>
            </a:r>
            <a:r>
              <a:rPr lang="en-US" sz="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Повышенная производительность и поддержка защищённых режимов памяти, что расширило возможности многозадачности.
</a:t>
            </a:r>
            <a:endParaRPr lang="en-US" sz="1400" dirty="0"/>
          </a:p>
        </p:txBody>
      </p:sp>
      <p:sp>
        <p:nvSpPr>
          <p:cNvPr id="12" name="Text 5"/>
          <p:cNvSpPr txBox="1"/>
          <p:nvPr/>
        </p:nvSpPr>
        <p:spPr>
          <a:xfrm>
            <a:off x="6837275" y="994180"/>
            <a:ext cx="1843200" cy="13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1985 – Intel 80386
</a:t>
            </a:r>
            <a:r>
              <a:rPr lang="en-US" sz="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32-битная архитектура с поддержкой виртуальной памяти, позволившая значительно улучшить функциональность операционных систем.
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50" y="1820824"/>
            <a:ext cx="4646100" cy="202925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355800" y="578525"/>
            <a:ext cx="8432100" cy="5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216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Характеристики ключевых микропроцессоров Intel 1970-1990-х
</a:t>
            </a:r>
            <a:endParaRPr lang="en-US" sz="2163" dirty="0"/>
          </a:p>
        </p:txBody>
      </p:sp>
      <p:sp>
        <p:nvSpPr>
          <p:cNvPr id="6" name="Text 1"/>
          <p:cNvSpPr txBox="1"/>
          <p:nvPr/>
        </p:nvSpPr>
        <p:spPr>
          <a:xfrm>
            <a:off x="8385900" y="4651975"/>
            <a:ext cx="402000" cy="27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15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</a:t>
            </a:r>
            <a:endParaRPr lang="en-US" sz="1000" dirty="0"/>
          </a:p>
        </p:txBody>
      </p:sp>
      <p:sp>
        <p:nvSpPr>
          <p:cNvPr id="7" name="Text 2"/>
          <p:cNvSpPr txBox="1"/>
          <p:nvPr/>
        </p:nvSpPr>
        <p:spPr>
          <a:xfrm>
            <a:off x="355800" y="4651975"/>
            <a:ext cx="4102200" cy="339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900" i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Архивы Intel Corporation
</a:t>
            </a:r>
            <a:endParaRPr lang="en-US" sz="900" dirty="0"/>
          </a:p>
        </p:txBody>
      </p:sp>
      <p:sp>
        <p:nvSpPr>
          <p:cNvPr id="8" name="Text 3"/>
          <p:cNvSpPr txBox="1"/>
          <p:nvPr/>
        </p:nvSpPr>
        <p:spPr>
          <a:xfrm>
            <a:off x="5986725" y="2003705"/>
            <a:ext cx="2801100" cy="97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Сравнение основных параметров процессоров Intel, отражающих рост вычислительной мощности и расширение возможностей.
</a:t>
            </a:r>
            <a:endParaRPr lang="en-US" sz="1100" dirty="0"/>
          </a:p>
        </p:txBody>
      </p:sp>
      <p:sp>
        <p:nvSpPr>
          <p:cNvPr id="9" name="Text 4"/>
          <p:cNvSpPr txBox="1"/>
          <p:nvPr/>
        </p:nvSpPr>
        <p:spPr>
          <a:xfrm>
            <a:off x="5986725" y="3145655"/>
            <a:ext cx="2801100" cy="97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Прогресс архитектуры и тактовой частоты обеспечил значительное увеличение производительности и памяти в ПК.
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3447851" y="1088883"/>
            <a:ext cx="4645200" cy="9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Intel Pentium достиг частот свыше 100 МГц, внедрив параллельное выполнение инструкций и расширенный набор команд MMX и SSE для мультимедиа.
</a:t>
            </a:r>
            <a:endParaRPr lang="en-US" sz="1200" dirty="0"/>
          </a:p>
        </p:txBody>
      </p:sp>
      <p:sp>
        <p:nvSpPr>
          <p:cNvPr id="6" name="Text 1"/>
          <p:cNvSpPr txBox="1"/>
          <p:nvPr/>
        </p:nvSpPr>
        <p:spPr>
          <a:xfrm>
            <a:off x="3434775" y="2361774"/>
            <a:ext cx="4645200" cy="9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Эти технологии позволили эффективно обрабатывать 3D-графику, аудио и видео, что повысило качество игр и приложений с интенсивной мультимедийной нагрузкой.
</a:t>
            </a:r>
            <a:endParaRPr lang="en-US" sz="1200" dirty="0"/>
          </a:p>
        </p:txBody>
      </p:sp>
      <p:sp>
        <p:nvSpPr>
          <p:cNvPr id="7" name="Text 2"/>
          <p:cNvSpPr txBox="1"/>
          <p:nvPr/>
        </p:nvSpPr>
        <p:spPr>
          <a:xfrm>
            <a:off x="3434776" y="3637633"/>
            <a:ext cx="4645200" cy="9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Поддержка многозадачности и мультипроцессорных систем заложила основу для дальнейшего развития вычислительной техники и многопоточных приложений.
</a:t>
            </a:r>
            <a:endParaRPr lang="en-US" sz="1200" dirty="0"/>
          </a:p>
        </p:txBody>
      </p:sp>
      <p:sp>
        <p:nvSpPr>
          <p:cNvPr id="8" name="Text 3"/>
          <p:cNvSpPr txBox="1"/>
          <p:nvPr/>
        </p:nvSpPr>
        <p:spPr>
          <a:xfrm>
            <a:off x="8385900" y="4651975"/>
            <a:ext cx="402000" cy="27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150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</a:t>
            </a:r>
            <a:endParaRPr lang="en-US" sz="1000" dirty="0"/>
          </a:p>
        </p:txBody>
      </p:sp>
      <p:sp>
        <p:nvSpPr>
          <p:cNvPr id="9" name="Text 4"/>
          <p:cNvSpPr txBox="1"/>
          <p:nvPr/>
        </p:nvSpPr>
        <p:spPr>
          <a:xfrm>
            <a:off x="355800" y="445025"/>
            <a:ext cx="6934200" cy="47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1668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Гонка тактовой частоты и мультимедийные технологии 1990-2000-х
</a:t>
            </a:r>
            <a:endParaRPr lang="en-US" sz="166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100" y="1401635"/>
            <a:ext cx="4792800" cy="275848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791500" y="1761049"/>
            <a:ext cx="2877900" cy="117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Темп увеличения тактовой частоты резко замедлился после 2003 года из-за проблем с тепловыделением и энергопотреблением.
</a:t>
            </a:r>
            <a:endParaRPr lang="en-US" sz="1200" dirty="0"/>
          </a:p>
        </p:txBody>
      </p:sp>
      <p:sp>
        <p:nvSpPr>
          <p:cNvPr id="6" name="Text 1"/>
          <p:cNvSpPr txBox="1"/>
          <p:nvPr/>
        </p:nvSpPr>
        <p:spPr>
          <a:xfrm>
            <a:off x="355800" y="578525"/>
            <a:ext cx="8432100" cy="5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2292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Рост тактовой частоты процессоров Intel и AMD (1990-2005)
</a:t>
            </a:r>
            <a:endParaRPr lang="en-US" sz="2292" dirty="0"/>
          </a:p>
        </p:txBody>
      </p:sp>
      <p:sp>
        <p:nvSpPr>
          <p:cNvPr id="7" name="Text 2"/>
          <p:cNvSpPr txBox="1"/>
          <p:nvPr/>
        </p:nvSpPr>
        <p:spPr>
          <a:xfrm>
            <a:off x="791500" y="3346249"/>
            <a:ext cx="2877900" cy="117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Максимальная частота достигла практически физического предела, что стимулировало переход к новым архитектурам с многоядерностью.
</a:t>
            </a:r>
            <a:endParaRPr lang="en-US" sz="1200" dirty="0"/>
          </a:p>
        </p:txBody>
      </p:sp>
      <p:sp>
        <p:nvSpPr>
          <p:cNvPr id="8" name="Text 3"/>
          <p:cNvSpPr txBox="1"/>
          <p:nvPr/>
        </p:nvSpPr>
        <p:spPr>
          <a:xfrm>
            <a:off x="8385900" y="4651975"/>
            <a:ext cx="402000" cy="27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15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</a:t>
            </a:r>
            <a:endParaRPr lang="en-US" sz="1000" dirty="0"/>
          </a:p>
        </p:txBody>
      </p:sp>
      <p:sp>
        <p:nvSpPr>
          <p:cNvPr id="9" name="Text 4"/>
          <p:cNvSpPr txBox="1"/>
          <p:nvPr/>
        </p:nvSpPr>
        <p:spPr>
          <a:xfrm>
            <a:off x="355800" y="4565575"/>
            <a:ext cx="4102200" cy="339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900" i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Технические спецификации Intel и AMD
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1025</Words>
  <Application>Microsoft Macintosh PowerPoint</Application>
  <PresentationFormat>Экран (16:9)</PresentationFormat>
  <Paragraphs>92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7" baseType="lpstr"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t40916</cp:lastModifiedBy>
  <cp:revision>2</cp:revision>
  <dcterms:created xsi:type="dcterms:W3CDTF">2025-10-22T19:35:57Z</dcterms:created>
  <dcterms:modified xsi:type="dcterms:W3CDTF">2025-10-22T19:40:13Z</dcterms:modified>
</cp:coreProperties>
</file>